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  <p:sldId id="27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287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43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151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33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87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111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538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89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89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336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949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F59A4-F837-41F0-876E-5CF40EF10FB8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48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5977"/>
            <a:ext cx="8229600" cy="625070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6000" b="1" dirty="0">
                <a:solidFill>
                  <a:srgbClr val="7030A0"/>
                </a:solidFill>
              </a:rPr>
              <a:t>Přístavek</a:t>
            </a:r>
          </a:p>
        </p:txBody>
      </p:sp>
    </p:spTree>
    <p:extLst>
      <p:ext uri="{BB962C8B-B14F-4D97-AF65-F5344CB8AC3E}">
        <p14:creationId xmlns:p14="http://schemas.microsoft.com/office/powerpoint/2010/main" val="2957238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b="1">
                <a:solidFill>
                  <a:srgbClr val="7030A0"/>
                </a:solidFill>
              </a:rPr>
              <a:t>Charakteristika</a:t>
            </a:r>
            <a:endParaRPr lang="cs-CZ" b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4726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b="1" dirty="0">
                <a:solidFill>
                  <a:srgbClr val="7030A0"/>
                </a:solidFill>
                <a:cs typeface="Arial" pitchFamily="34" charset="0"/>
              </a:rPr>
              <a:t>volně připojený </a:t>
            </a:r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shodný přívlastek</a:t>
            </a:r>
          </a:p>
          <a:p>
            <a:endParaRPr lang="cs-CZ" b="1" dirty="0">
              <a:solidFill>
                <a:srgbClr val="7030A0"/>
              </a:solidFill>
              <a:cs typeface="Arial" pitchFamily="34" charset="0"/>
            </a:endParaRPr>
          </a:p>
          <a:p>
            <a:r>
              <a:rPr lang="cs-CZ" b="1" dirty="0">
                <a:solidFill>
                  <a:srgbClr val="7030A0"/>
                </a:solidFill>
                <a:cs typeface="Arial" pitchFamily="34" charset="0"/>
              </a:rPr>
              <a:t>základem je </a:t>
            </a:r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podstatné jméno</a:t>
            </a:r>
          </a:p>
          <a:p>
            <a:endParaRPr lang="cs-CZ" b="1" dirty="0">
              <a:solidFill>
                <a:srgbClr val="7030A0"/>
              </a:solidFill>
              <a:cs typeface="Arial" pitchFamily="34" charset="0"/>
            </a:endParaRPr>
          </a:p>
          <a:p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blíže určuje slovo</a:t>
            </a:r>
            <a:r>
              <a:rPr lang="cs-CZ" b="1" dirty="0">
                <a:solidFill>
                  <a:srgbClr val="7030A0"/>
                </a:solidFill>
                <a:cs typeface="Arial" pitchFamily="34" charset="0"/>
              </a:rPr>
              <a:t>, na kterém závisí</a:t>
            </a:r>
          </a:p>
          <a:p>
            <a:endParaRPr lang="cs-CZ" b="1" dirty="0">
              <a:solidFill>
                <a:srgbClr val="7030A0"/>
              </a:solidFill>
              <a:cs typeface="Arial" pitchFamily="34" charset="0"/>
            </a:endParaRPr>
          </a:p>
          <a:p>
            <a:r>
              <a:rPr lang="cs-CZ" b="1" dirty="0">
                <a:solidFill>
                  <a:srgbClr val="7030A0"/>
                </a:solidFill>
                <a:cs typeface="Arial" pitchFamily="34" charset="0"/>
              </a:rPr>
              <a:t>v psaném textu je </a:t>
            </a:r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oddělen čárkami</a:t>
            </a:r>
          </a:p>
          <a:p>
            <a:endParaRPr lang="cs-CZ" b="1" dirty="0">
              <a:solidFill>
                <a:srgbClr val="7030A0"/>
              </a:solidFill>
              <a:cs typeface="Arial" pitchFamily="34" charset="0"/>
            </a:endParaRPr>
          </a:p>
          <a:p>
            <a:r>
              <a:rPr lang="cs-CZ" b="1" dirty="0">
                <a:solidFill>
                  <a:srgbClr val="7030A0"/>
                </a:solidFill>
                <a:cs typeface="Arial" pitchFamily="34" charset="0"/>
              </a:rPr>
              <a:t>v mluveném projevu </a:t>
            </a:r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se odděluje pauzami</a:t>
            </a:r>
          </a:p>
          <a:p>
            <a:pPr marL="0" indent="0">
              <a:buNone/>
            </a:pPr>
            <a:endParaRPr lang="cs-CZ" sz="28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508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Přístavek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4726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cs-CZ" sz="2800" i="1" dirty="0"/>
          </a:p>
          <a:p>
            <a:r>
              <a:rPr lang="cs-CZ" b="1" dirty="0">
                <a:solidFill>
                  <a:srgbClr val="7030A0"/>
                </a:solidFill>
              </a:rPr>
              <a:t>T .G. Masaryk se narodil v Hodoníně.</a:t>
            </a:r>
          </a:p>
          <a:p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T. G. Masaryk byl </a:t>
            </a:r>
            <a:r>
              <a:rPr lang="cs-CZ" b="1" i="1" u="sng" dirty="0">
                <a:solidFill>
                  <a:schemeClr val="accent6">
                    <a:lumMod val="75000"/>
                  </a:schemeClr>
                </a:solidFill>
              </a:rPr>
              <a:t>první československý prezident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endParaRPr lang="cs-CZ" b="1" dirty="0">
              <a:solidFill>
                <a:srgbClr val="7030A0"/>
              </a:solidFill>
            </a:endParaRPr>
          </a:p>
          <a:p>
            <a:r>
              <a:rPr lang="cs-CZ" b="1" dirty="0">
                <a:solidFill>
                  <a:srgbClr val="7030A0"/>
                </a:solidFill>
              </a:rPr>
              <a:t>T. G. Masaryk,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první československý prezident</a:t>
            </a:r>
            <a:r>
              <a:rPr lang="cs-CZ" b="1" dirty="0">
                <a:solidFill>
                  <a:srgbClr val="7030A0"/>
                </a:solidFill>
              </a:rPr>
              <a:t>, se narodil v Hodoníně.</a:t>
            </a:r>
          </a:p>
          <a:p>
            <a:pPr marL="0" indent="0">
              <a:buNone/>
            </a:pP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první československý prezident </a:t>
            </a:r>
            <a:r>
              <a:rPr lang="cs-CZ" b="1" dirty="0">
                <a:solidFill>
                  <a:srgbClr val="00B050"/>
                </a:solidFill>
              </a:rPr>
              <a:t>= přístavek</a:t>
            </a:r>
          </a:p>
          <a:p>
            <a:pPr marL="0" indent="0">
              <a:buNone/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114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4726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cs-CZ" sz="2800" b="1" dirty="0">
                <a:solidFill>
                  <a:srgbClr val="7030A0"/>
                </a:solidFill>
              </a:rPr>
              <a:t>Slovní zásobu,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soubor všech slov a slovních spojení v jazyce</a:t>
            </a:r>
            <a:r>
              <a:rPr lang="cs-CZ" sz="2800" b="1" dirty="0">
                <a:solidFill>
                  <a:srgbClr val="7030A0"/>
                </a:solidFill>
              </a:rPr>
              <a:t>, zachycují slovníky.</a:t>
            </a:r>
          </a:p>
          <a:p>
            <a:pPr marL="0" indent="0">
              <a:buNone/>
            </a:pPr>
            <a:endParaRPr lang="cs-CZ" sz="10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</a:rPr>
              <a:t>Pavle,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naší výborné kamarádce</a:t>
            </a:r>
            <a:r>
              <a:rPr lang="cs-CZ" sz="2800" b="1" dirty="0">
                <a:solidFill>
                  <a:srgbClr val="7030A0"/>
                </a:solidFill>
              </a:rPr>
              <a:t>, to přejeme.</a:t>
            </a:r>
          </a:p>
          <a:p>
            <a:pPr marL="0" indent="0">
              <a:buNone/>
            </a:pPr>
            <a:endParaRPr lang="cs-CZ" sz="1000" b="1" dirty="0">
              <a:solidFill>
                <a:srgbClr val="7030A0"/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  <a:cs typeface="Arial" pitchFamily="34" charset="0"/>
              </a:rPr>
              <a:t>Vždycky měla v batohu nějakou dobrotu,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čokoládu, sušenky nebo žvýkačky</a:t>
            </a:r>
            <a:r>
              <a:rPr lang="cs-CZ" sz="2800" b="1" dirty="0">
                <a:solidFill>
                  <a:srgbClr val="7030A0"/>
                </a:solidFill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cs-CZ" sz="10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</a:rPr>
              <a:t>V Paříži,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hlavním městě Francie</a:t>
            </a:r>
            <a:r>
              <a:rPr lang="cs-CZ" sz="2800" b="1" dirty="0">
                <a:solidFill>
                  <a:srgbClr val="7030A0"/>
                </a:solidFill>
              </a:rPr>
              <a:t>, se koná tenisový turnaj.</a:t>
            </a:r>
          </a:p>
          <a:p>
            <a:pPr marL="0" indent="0">
              <a:buNone/>
            </a:pPr>
            <a:endParaRPr lang="cs-CZ" sz="1000" b="1" dirty="0">
              <a:solidFill>
                <a:srgbClr val="7030A0"/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  <a:cs typeface="Arial" pitchFamily="34" charset="0"/>
              </a:rPr>
              <a:t>V první disciplíně</a:t>
            </a:r>
            <a:r>
              <a:rPr lang="cs-CZ" sz="2800" b="1" dirty="0">
                <a:cs typeface="Arial" pitchFamily="34" charset="0"/>
              </a:rPr>
              <a:t>,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v hodu diskem</a:t>
            </a:r>
            <a:r>
              <a:rPr lang="cs-CZ" sz="2800" b="1" dirty="0">
                <a:solidFill>
                  <a:srgbClr val="7030A0"/>
                </a:solidFill>
                <a:cs typeface="Arial" pitchFamily="34" charset="0"/>
              </a:rPr>
              <a:t>, ze sebe vydala česká reprezentantka všechno.</a:t>
            </a:r>
          </a:p>
          <a:p>
            <a:pPr marL="0" indent="0">
              <a:buNone/>
            </a:pPr>
            <a:endParaRPr lang="cs-CZ" sz="10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rgbClr val="7030A0"/>
                </a:solidFill>
              </a:rPr>
              <a:t>Dědeček prožil celý život doma,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v rodném Podkrkonoší</a:t>
            </a:r>
            <a:r>
              <a:rPr lang="cs-CZ" sz="2800" b="1" dirty="0">
                <a:solidFill>
                  <a:srgbClr val="7030A0"/>
                </a:solidFill>
              </a:rPr>
              <a:t>.</a:t>
            </a:r>
          </a:p>
          <a:p>
            <a:pPr marL="0" indent="0">
              <a:buNone/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6300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1043</TotalTime>
  <Words>145</Words>
  <Application>Microsoft Office PowerPoint</Application>
  <PresentationFormat>Předvádění na obrazovce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systému Office</vt:lpstr>
      <vt:lpstr>Přístavek</vt:lpstr>
      <vt:lpstr>Charakteristika</vt:lpstr>
      <vt:lpstr>Přístavek</vt:lpstr>
      <vt:lpstr>Příklady</vt:lpstr>
    </vt:vector>
  </TitlesOfParts>
  <Company>doma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</dc:creator>
  <cp:lastModifiedBy>Světluše Pospíšilová</cp:lastModifiedBy>
  <cp:revision>62</cp:revision>
  <dcterms:created xsi:type="dcterms:W3CDTF">2011-03-22T17:13:23Z</dcterms:created>
  <dcterms:modified xsi:type="dcterms:W3CDTF">2021-03-08T13:03:26Z</dcterms:modified>
</cp:coreProperties>
</file>